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96307" autoAdjust="0"/>
  </p:normalViewPr>
  <p:slideViewPr>
    <p:cSldViewPr>
      <p:cViewPr varScale="1">
        <p:scale>
          <a:sx n="70" d="100"/>
          <a:sy n="70" d="100"/>
        </p:scale>
        <p:origin x="119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Hello and welcome, my name is [NAME] and today I will be presenting to you the results of the Data Analytics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So to summarize:</a:t>
            </a:r>
          </a:p>
          <a:p>
            <a:pPr lvl="0"/>
            <a:endParaRPr lang="en-US" dirty="0" smtClean="0"/>
          </a:p>
          <a:p>
            <a:pPr lvl="0"/>
            <a:r>
              <a:rPr lang="en-US" dirty="0" smtClean="0"/>
              <a:t>We tackled this task and found the top 5 most popular categories as asked, but we also went one step further.</a:t>
            </a:r>
          </a:p>
          <a:p>
            <a:pPr lvl="0"/>
            <a:endParaRPr lang="en-US" dirty="0" smtClean="0"/>
          </a:p>
          <a:p>
            <a:pPr lvl="0"/>
            <a:r>
              <a:rPr lang="en-US" dirty="0" smtClean="0"/>
              <a:t>- We found that animals and science are the two most popular categories, suggesting that users like "real-life" and "factual" content</a:t>
            </a:r>
          </a:p>
          <a:p>
            <a:pPr lvl="0"/>
            <a:endParaRPr lang="en-US" dirty="0" smtClean="0"/>
          </a:p>
          <a:p>
            <a:pPr lvl="0"/>
            <a:r>
              <a:rPr lang="en-US" dirty="0" smtClean="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smtClean="0"/>
          </a:p>
          <a:p>
            <a:pPr lvl="0"/>
            <a:r>
              <a:rPr lang="en-US" dirty="0" smtClean="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Thank you very much for listening, please feel free to ask any questions that you may have!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Today's agenda will be as follows:</a:t>
            </a:r>
          </a:p>
          <a:p>
            <a:pPr lvl="0"/>
            <a:endParaRPr lang="en-US" dirty="0" smtClean="0"/>
          </a:p>
          <a:p>
            <a:pPr lvl="0"/>
            <a:r>
              <a:rPr lang="en-US" dirty="0" smtClean="0"/>
              <a:t>1. We will recap the overall project to give a high level understanding of the business problem we're tackling and the specific requirements.</a:t>
            </a:r>
          </a:p>
          <a:p>
            <a:pPr lvl="0"/>
            <a:r>
              <a:rPr lang="en-US" dirty="0" smtClean="0"/>
              <a:t>2. We will dive into the specific problem that we, the Data Analytics team, have been focusing on and will give some background as to why this is such a big problem.</a:t>
            </a:r>
          </a:p>
          <a:p>
            <a:pPr lvl="0"/>
            <a:r>
              <a:rPr lang="en-US" dirty="0" smtClean="0"/>
              <a:t>3. After introducing the problem, I will go over the team responsible from our side in tackling this task.</a:t>
            </a:r>
          </a:p>
          <a:p>
            <a:pPr lvl="0"/>
            <a:r>
              <a:rPr lang="en-US" dirty="0" smtClean="0"/>
              <a:t>4. I will then go over the high-level process that we followed to complete this task, so that you have complete clarity in how we tackle these kinds of tasks.</a:t>
            </a:r>
          </a:p>
          <a:p>
            <a:pPr lvl="0"/>
            <a:r>
              <a:rPr lang="en-US" dirty="0" smtClean="0"/>
              <a:t>5. Finally, I will go over the all important results and I will present them as a series of insights and </a:t>
            </a:r>
            <a:r>
              <a:rPr lang="en-US" dirty="0" err="1" smtClean="0"/>
              <a:t>visualizatio's</a:t>
            </a:r>
            <a:r>
              <a:rPr lang="en-US" dirty="0" smtClean="0"/>
              <a:t> from our analysis.</a:t>
            </a:r>
          </a:p>
          <a:p>
            <a:pPr lvl="0"/>
            <a:endParaRPr lang="en-US" dirty="0" smtClean="0"/>
          </a:p>
          <a:p>
            <a:pPr lvl="0"/>
            <a:r>
              <a:rPr lang="en-US" dirty="0" smtClean="0"/>
              <a:t>To wrap up, I will summarize and open for any questions.</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To kick things off let me recap this engagement.</a:t>
            </a:r>
          </a:p>
          <a:p>
            <a:pPr lvl="0"/>
            <a:endParaRPr lang="en-US" dirty="0" smtClean="0"/>
          </a:p>
          <a:p>
            <a:pPr lvl="0"/>
            <a:r>
              <a:rPr lang="en-US" dirty="0" smtClean="0"/>
              <a:t>We, Accenture have embarked on a 3 month pilot with Social Buzz to focus on 3 main tasks, aligned with some of the biggest challenges that you're currently facing. </a:t>
            </a:r>
          </a:p>
          <a:p>
            <a:pPr lvl="0"/>
            <a:endParaRPr lang="en-US" dirty="0" smtClean="0"/>
          </a:p>
          <a:p>
            <a:pPr lvl="0"/>
            <a:r>
              <a:rPr lang="en-US" dirty="0" smtClean="0"/>
              <a:t>Social Buzz has reached huge scale in recent years to become recognized as a global unicorn company. We are here to help you manage this scale and to guide you in the right direction.</a:t>
            </a:r>
          </a:p>
          <a:p>
            <a:pPr lvl="0"/>
            <a:endParaRPr lang="en-US" dirty="0" smtClean="0"/>
          </a:p>
          <a:p>
            <a:pPr lvl="0"/>
            <a:r>
              <a:rPr lang="en-US" dirty="0" smtClean="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Focusing on the last point that I mentioned there, this is what the Data Analytics team has been specifically focused on.</a:t>
            </a:r>
          </a:p>
          <a:p>
            <a:pPr lvl="0"/>
            <a:endParaRPr lang="en-US" dirty="0" smtClean="0"/>
          </a:p>
          <a:p>
            <a:pPr lvl="0"/>
            <a:r>
              <a:rPr lang="en-US" dirty="0" smtClean="0"/>
              <a:t>Clearly with such grand scale, this comes with a lot of data and with such vast amounts of data comes challenges.</a:t>
            </a:r>
          </a:p>
          <a:p>
            <a:pPr lvl="0"/>
            <a:endParaRPr lang="en-US" dirty="0" smtClean="0"/>
          </a:p>
          <a:p>
            <a:pPr lvl="0"/>
            <a:r>
              <a:rPr lang="en-US" dirty="0" smtClean="0"/>
              <a:t>To give a background on how much data you've been creating:</a:t>
            </a:r>
          </a:p>
          <a:p>
            <a:pPr lvl="0"/>
            <a:r>
              <a:rPr lang="en-US" dirty="0" smtClean="0"/>
              <a:t>- You told us that your platform receives over 100000 posts per day which amounts to 36 500 000 posts every year, of which, this is all unstructured data making it very hard to make sense of.</a:t>
            </a:r>
          </a:p>
          <a:p>
            <a:pPr lvl="0"/>
            <a:endParaRPr lang="en-US" dirty="0" smtClean="0"/>
          </a:p>
          <a:p>
            <a:pPr lvl="0"/>
            <a:r>
              <a:rPr lang="en-US" dirty="0" smtClean="0"/>
              <a:t>In this day and age, content is king. Just look at some of the biggest platforms in the world, for example YouTube, Facebook and Netflix... they are all content businesses... </a:t>
            </a:r>
          </a:p>
          <a:p>
            <a:pPr lvl="0"/>
            <a:endParaRPr lang="en-US" dirty="0" smtClean="0"/>
          </a:p>
          <a:p>
            <a:pPr lvl="0"/>
            <a:r>
              <a:rPr lang="en-US" dirty="0" smtClean="0"/>
              <a:t>But how to capitalize on it when there is so much?</a:t>
            </a:r>
          </a:p>
          <a:p>
            <a:pPr lvl="0"/>
            <a:endParaRPr lang="en-US" dirty="0" smtClean="0"/>
          </a:p>
          <a:p>
            <a:pPr lvl="0"/>
            <a:r>
              <a:rPr lang="en-US" dirty="0" smtClean="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smtClean="0"/>
          </a:p>
          <a:p>
            <a:pPr lvl="0"/>
            <a:r>
              <a:rPr lang="en-US" dirty="0" smtClean="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smtClean="0"/>
          </a:p>
          <a:p>
            <a:pPr lvl="0"/>
            <a:r>
              <a:rPr lang="en-US" dirty="0" smtClean="0"/>
              <a:t>Marcus </a:t>
            </a:r>
            <a:r>
              <a:rPr lang="en-US" dirty="0" err="1" smtClean="0"/>
              <a:t>Rompton</a:t>
            </a:r>
            <a:r>
              <a:rPr lang="en-US" dirty="0" smtClean="0"/>
              <a:t>, a senior principal has worked with the worlds biggest clients on solving their data problems and was heavily involved in the data engineering side of this project.</a:t>
            </a:r>
          </a:p>
          <a:p>
            <a:pPr lvl="0"/>
            <a:endParaRPr lang="en-US" dirty="0" smtClean="0"/>
          </a:p>
          <a:p>
            <a:pPr lvl="0"/>
            <a:r>
              <a:rPr lang="en-US" dirty="0" smtClean="0"/>
              <a:t>And finally myself, [NAME], who was solely responsible for taking leadership guidance and delivering high quality insights from the raw datasets and turning these into business decisions.</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So, how did we tackle this problem? </a:t>
            </a:r>
          </a:p>
          <a:p>
            <a:pPr lvl="0"/>
            <a:endParaRPr lang="en-US" dirty="0" smtClean="0"/>
          </a:p>
          <a:p>
            <a:pPr lvl="0"/>
            <a:r>
              <a:rPr lang="en-US" dirty="0" smtClean="0"/>
              <a:t>Well we approached it in 5 steps:</a:t>
            </a:r>
          </a:p>
          <a:p>
            <a:pPr lvl="0"/>
            <a:endParaRPr lang="en-US" dirty="0" smtClean="0"/>
          </a:p>
          <a:p>
            <a:pPr lvl="0"/>
            <a:r>
              <a:rPr lang="en-US" dirty="0" smtClean="0"/>
              <a:t>1. Data understanding - the key to success on any data project is to understand the data in detail. So we took the time to understand the data model and domain of your business.</a:t>
            </a:r>
          </a:p>
          <a:p>
            <a:pPr lvl="0"/>
            <a:r>
              <a:rPr lang="en-US" dirty="0" smtClean="0"/>
              <a:t>2. Data cleaning - after understanding your business, we then cleaned the available datasets and thought about what an ideal dataset should look like for this problem.</a:t>
            </a:r>
          </a:p>
          <a:p>
            <a:pPr lvl="0"/>
            <a:r>
              <a:rPr lang="en-US" dirty="0" smtClean="0"/>
              <a:t>3. Data modelling - After ensuring the data was clean for analysis, we needed to process and model this data into a dataset that can precisely answer the business questions and produce the results needed.</a:t>
            </a:r>
          </a:p>
          <a:p>
            <a:pPr lvl="0"/>
            <a:r>
              <a:rPr lang="en-US" dirty="0" smtClean="0"/>
              <a:t>4. Data analysis - With our new dataset, we used our analytical expertise to uncover insights from this dataset and to produce visualizations to describe the insights.</a:t>
            </a:r>
          </a:p>
          <a:p>
            <a:pPr lvl="0"/>
            <a:r>
              <a:rPr lang="en-US" dirty="0" smtClean="0"/>
              <a:t>5. And finally we used these insights to unlock business decisions and to make recommendations on next steps.</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From your data we found that you had a total of 16 unique categories of posts across your sample dataset. This includes things such as Food, Culture and Sport.</a:t>
            </a:r>
          </a:p>
          <a:p>
            <a:pPr lvl="0"/>
            <a:endParaRPr lang="en-US" dirty="0" smtClean="0"/>
          </a:p>
          <a:p>
            <a:pPr lvl="0"/>
            <a:r>
              <a:rPr lang="en-US" dirty="0" smtClean="0"/>
              <a:t>As well as this, there were 1897 reactions from just the animal category alone! People obviously really like animals!</a:t>
            </a:r>
          </a:p>
          <a:p>
            <a:pPr lvl="0"/>
            <a:endParaRPr lang="en-US" dirty="0" smtClean="0"/>
          </a:p>
          <a:p>
            <a:pPr lvl="0"/>
            <a:r>
              <a:rPr lang="en-US" dirty="0" smtClean="0"/>
              <a:t>And also the most common month for users to post within was January. This aligns with seasonal trends of social media users that feel the need to reconnect with people after calendar events such as Christmas.</a:t>
            </a:r>
          </a:p>
          <a:p>
            <a:pPr lvl="0"/>
            <a:endParaRPr lang="en-US" dirty="0" smtClean="0"/>
          </a:p>
          <a:p>
            <a:pPr lvl="0"/>
            <a:r>
              <a:rPr lang="en-US" dirty="0" smtClean="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From our analysis, you can see that the top 5 most popular categories of posts were animals, science, healthy eating, technology and food in descending order.</a:t>
            </a:r>
          </a:p>
          <a:p>
            <a:pPr lvl="0"/>
            <a:endParaRPr lang="en-US" dirty="0" smtClean="0"/>
          </a:p>
          <a:p>
            <a:pPr lvl="0"/>
            <a:r>
              <a:rPr lang="en-US" dirty="0" smtClean="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smtClean="0"/>
          </a:p>
          <a:p>
            <a:pPr lvl="0"/>
            <a:r>
              <a:rPr lang="en-US" dirty="0" smtClean="0"/>
              <a:t>Finally, its also interesting to see science and technology too. This may suggest that people enjoy consuming factual content and snippets of content that they can learn something from.</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smtClean="0"/>
          </a:p>
          <a:p>
            <a:pPr lvl="0"/>
            <a:r>
              <a:rPr lang="en-US" dirty="0" smtClean="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8.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Data</a:t>
            </a:r>
          </a:p>
          <a:p>
            <a:pPr algn="ctr">
              <a:lnSpc>
                <a:spcPts val="11059"/>
              </a:lnSpc>
            </a:pPr>
            <a:r>
              <a:rPr lang="en-US" sz="10533" spc="-105" dirty="0" smtClean="0">
                <a:solidFill>
                  <a:srgbClr val="FFFFFF"/>
                </a:solidFill>
                <a:latin typeface="Graphik Regular" panose="020B0503030202060203" pitchFamily="34" charset="0"/>
              </a:rPr>
              <a:t>Analysis</a:t>
            </a: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6" name="Group 7">
            <a:extLst>
              <a:ext uri="{FF2B5EF4-FFF2-40B4-BE49-F238E27FC236}">
                <a16:creationId xmlns:a16="http://schemas.microsoft.com/office/drawing/2014/main" id="{5442597C-2950-4776-B404-95E105594261}"/>
              </a:ext>
            </a:extLst>
          </p:cNvPr>
          <p:cNvGrpSpPr/>
          <p:nvPr/>
        </p:nvGrpSpPr>
        <p:grpSpPr>
          <a:xfrm>
            <a:off x="11581833" y="3851899"/>
            <a:ext cx="5677467" cy="2593924"/>
            <a:chOff x="0" y="-47625"/>
            <a:chExt cx="7569956" cy="3458564"/>
          </a:xfrm>
        </p:grpSpPr>
        <p:sp>
          <p:nvSpPr>
            <p:cNvPr id="27" name="TextBox 8">
              <a:extLst>
                <a:ext uri="{FF2B5EF4-FFF2-40B4-BE49-F238E27FC236}">
                  <a16:creationId xmlns:a16="http://schemas.microsoft.com/office/drawing/2014/main" id="{882213EE-B510-4EDC-BFAC-5C0E4CE20A1D}"/>
                </a:ext>
              </a:extLst>
            </p:cNvPr>
            <p:cNvSpPr txBox="1"/>
            <p:nvPr/>
          </p:nvSpPr>
          <p:spPr>
            <a:xfrm>
              <a:off x="0" y="691989"/>
              <a:ext cx="7569956" cy="271895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28" name="TextBox 9">
              <a:extLst>
                <a:ext uri="{FF2B5EF4-FFF2-40B4-BE49-F238E27FC236}">
                  <a16:creationId xmlns:a16="http://schemas.microsoft.com/office/drawing/2014/main" id="{3B17CCA2-1F71-4770-B3EF-1B7B5DB9CB22}"/>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INSIGHT</a:t>
              </a:r>
            </a:p>
          </p:txBody>
        </p:sp>
      </p:grpSp>
      <p:grpSp>
        <p:nvGrpSpPr>
          <p:cNvPr id="29" name="Group 11">
            <a:extLst>
              <a:ext uri="{FF2B5EF4-FFF2-40B4-BE49-F238E27FC236}">
                <a16:creationId xmlns:a16="http://schemas.microsoft.com/office/drawing/2014/main" id="{C00ABEC5-EF3F-4E3E-827E-EB1F2EF17C0D}"/>
              </a:ext>
            </a:extLst>
          </p:cNvPr>
          <p:cNvGrpSpPr/>
          <p:nvPr/>
        </p:nvGrpSpPr>
        <p:grpSpPr>
          <a:xfrm>
            <a:off x="11581833" y="1580430"/>
            <a:ext cx="5677467" cy="1555178"/>
            <a:chOff x="0" y="-47625"/>
            <a:chExt cx="7569956" cy="2073571"/>
          </a:xfrm>
        </p:grpSpPr>
        <p:sp>
          <p:nvSpPr>
            <p:cNvPr id="30" name="TextBox 12">
              <a:extLst>
                <a:ext uri="{FF2B5EF4-FFF2-40B4-BE49-F238E27FC236}">
                  <a16:creationId xmlns:a16="http://schemas.microsoft.com/office/drawing/2014/main" id="{19A1BE45-8301-44C6-A0D0-F8FDA800622F}"/>
                </a:ext>
              </a:extLst>
            </p:cNvPr>
            <p:cNvSpPr txBox="1"/>
            <p:nvPr/>
          </p:nvSpPr>
          <p:spPr>
            <a:xfrm>
              <a:off x="0" y="691990"/>
              <a:ext cx="7569956" cy="1333956"/>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Animals and science are the two most popular categories of content, showing that people enjoy "real-life" and "factual" content the most.</a:t>
              </a:r>
            </a:p>
          </p:txBody>
        </p:sp>
        <p:sp>
          <p:nvSpPr>
            <p:cNvPr id="31"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ANALYSIS</a:t>
              </a:r>
            </a:p>
          </p:txBody>
        </p:sp>
      </p:grpSp>
      <p:grpSp>
        <p:nvGrpSpPr>
          <p:cNvPr id="32" name="Group 14">
            <a:extLst>
              <a:ext uri="{FF2B5EF4-FFF2-40B4-BE49-F238E27FC236}">
                <a16:creationId xmlns:a16="http://schemas.microsoft.com/office/drawing/2014/main" id="{F49CBA38-C879-499F-B0F5-691188949921}"/>
              </a:ext>
            </a:extLst>
          </p:cNvPr>
          <p:cNvGrpSpPr/>
          <p:nvPr/>
        </p:nvGrpSpPr>
        <p:grpSpPr>
          <a:xfrm>
            <a:off x="11581833" y="6964868"/>
            <a:ext cx="5677467" cy="1901426"/>
            <a:chOff x="0" y="-47625"/>
            <a:chExt cx="7569956" cy="2535235"/>
          </a:xfrm>
        </p:grpSpPr>
        <p:sp>
          <p:nvSpPr>
            <p:cNvPr id="33" name="TextBox 15">
              <a:extLst>
                <a:ext uri="{FF2B5EF4-FFF2-40B4-BE49-F238E27FC236}">
                  <a16:creationId xmlns:a16="http://schemas.microsoft.com/office/drawing/2014/main" id="{3A90234A-916B-4C29-ACF1-11F97E8C2563}"/>
                </a:ext>
              </a:extLst>
            </p:cNvPr>
            <p:cNvSpPr txBox="1"/>
            <p:nvPr/>
          </p:nvSpPr>
          <p:spPr>
            <a:xfrm>
              <a:off x="0" y="691990"/>
              <a:ext cx="7569956" cy="179562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This ad-hoc analysis is insightful, but it's time to take this analysis into large scale production for real-time understanding of your business. We can show you how to do this.   </a:t>
              </a:r>
            </a:p>
          </p:txBody>
        </p:sp>
        <p:sp>
          <p:nvSpPr>
            <p:cNvPr id="34"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NEXT STEPS</a:t>
              </a: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7" name="TextBox 36"/>
          <p:cNvSpPr txBox="1"/>
          <p:nvPr/>
        </p:nvSpPr>
        <p:spPr>
          <a:xfrm>
            <a:off x="9088021" y="3354548"/>
            <a:ext cx="6341343" cy="3577903"/>
          </a:xfrm>
          <a:prstGeom prst="rect">
            <a:avLst/>
          </a:prstGeom>
          <a:noFill/>
        </p:spPr>
        <p:txBody>
          <a:bodyPr wrap="square" rtlCol="0">
            <a:spAutoFit/>
          </a:bodyPr>
          <a:lstStyle/>
          <a:p>
            <a:pPr algn="just">
              <a:lnSpc>
                <a:spcPts val="2660"/>
              </a:lnSpc>
            </a:pPr>
            <a:r>
              <a:rPr lang="en-US" sz="2400" spc="-19" dirty="0">
                <a:latin typeface="Times New Roman" panose="02020603050405020304" pitchFamily="18" charset="0"/>
                <a:cs typeface="Times New Roman" panose="02020603050405020304" pitchFamily="18" charset="0"/>
              </a:rPr>
              <a:t>Social Buzz is a fast growing technology unicorn that need to adapt quickly to it's global scale. Accenture has begun a 3 month POC focusing on these tasks:</a:t>
            </a:r>
          </a:p>
          <a:p>
            <a:pPr>
              <a:lnSpc>
                <a:spcPts val="2660"/>
              </a:lnSpc>
            </a:pPr>
            <a:endParaRPr lang="en-US" sz="2400" spc="-19" dirty="0">
              <a:latin typeface="Times New Roman" panose="02020603050405020304" pitchFamily="18" charset="0"/>
              <a:cs typeface="Times New Roman" panose="02020603050405020304" pitchFamily="18" charset="0"/>
            </a:endParaRPr>
          </a:p>
          <a:p>
            <a:pPr marL="410211" lvl="1" indent="-205106">
              <a:lnSpc>
                <a:spcPts val="2660"/>
              </a:lnSpc>
              <a:buFont typeface="Arial"/>
              <a:buChar char="•"/>
            </a:pPr>
            <a:r>
              <a:rPr lang="en-US" sz="2400" spc="-19" dirty="0">
                <a:latin typeface="Times New Roman" panose="02020603050405020304" pitchFamily="18" charset="0"/>
                <a:cs typeface="Times New Roman" panose="02020603050405020304" pitchFamily="18" charset="0"/>
              </a:rPr>
              <a:t>An audit of Social Buzz's big data practice</a:t>
            </a:r>
          </a:p>
          <a:p>
            <a:pPr marL="410211" lvl="1" indent="-205106">
              <a:lnSpc>
                <a:spcPts val="2660"/>
              </a:lnSpc>
              <a:buFont typeface="Arial"/>
              <a:buChar char="•"/>
            </a:pPr>
            <a:r>
              <a:rPr lang="en-US" sz="2400" spc="-19" dirty="0">
                <a:latin typeface="Times New Roman" panose="02020603050405020304" pitchFamily="18" charset="0"/>
                <a:cs typeface="Times New Roman" panose="02020603050405020304" pitchFamily="18" charset="0"/>
              </a:rPr>
              <a:t>Recommendations for a successful IPO</a:t>
            </a:r>
          </a:p>
          <a:p>
            <a:pPr marL="410210" lvl="1" indent="-205105">
              <a:lnSpc>
                <a:spcPts val="2660"/>
              </a:lnSpc>
              <a:buFont typeface="Arial"/>
              <a:buChar char="•"/>
            </a:pPr>
            <a:r>
              <a:rPr lang="en-US" sz="2400" spc="-19" dirty="0">
                <a:latin typeface="Times New Roman" panose="02020603050405020304" pitchFamily="18" charset="0"/>
                <a:cs typeface="Times New Roman" panose="02020603050405020304" pitchFamily="18" charset="0"/>
              </a:rPr>
              <a:t>Analysis to find Social Buzz's top 5 most popular categories of content </a:t>
            </a:r>
          </a:p>
          <a:p>
            <a:endParaRPr lang="en-AU"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969118" y="5698763"/>
            <a:ext cx="6327282" cy="2977738"/>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3400" spc="-32" dirty="0">
                <a:solidFill>
                  <a:schemeClr val="bg1"/>
                </a:solidFill>
                <a:latin typeface="Times New Roman" panose="02020603050405020304" pitchFamily="18" charset="0"/>
                <a:cs typeface="Times New Roman" panose="02020603050405020304" pitchFamily="18" charset="0"/>
              </a:rPr>
              <a:t>Over </a:t>
            </a:r>
            <a:r>
              <a:rPr lang="en-US" sz="3400" u="sng" spc="-32" dirty="0">
                <a:solidFill>
                  <a:schemeClr val="bg1"/>
                </a:solidFill>
                <a:latin typeface="Times New Roman" panose="02020603050405020304" pitchFamily="18" charset="0"/>
                <a:cs typeface="Times New Roman" panose="02020603050405020304" pitchFamily="18" charset="0"/>
              </a:rPr>
              <a:t>100000</a:t>
            </a:r>
            <a:r>
              <a:rPr lang="en-US" sz="3400" spc="-32" dirty="0">
                <a:solidFill>
                  <a:schemeClr val="bg1"/>
                </a:solidFill>
                <a:latin typeface="Times New Roman" panose="02020603050405020304" pitchFamily="18" charset="0"/>
                <a:cs typeface="Times New Roman" panose="02020603050405020304" pitchFamily="18" charset="0"/>
              </a:rPr>
              <a:t> posts per </a:t>
            </a:r>
            <a:r>
              <a:rPr lang="en-US" sz="3400" spc="-32" dirty="0" smtClean="0">
                <a:solidFill>
                  <a:schemeClr val="bg1"/>
                </a:solidFill>
                <a:latin typeface="Times New Roman" panose="02020603050405020304" pitchFamily="18" charset="0"/>
                <a:cs typeface="Times New Roman" panose="02020603050405020304" pitchFamily="18" charset="0"/>
              </a:rPr>
              <a:t>day</a:t>
            </a:r>
          </a:p>
          <a:p>
            <a:pPr marL="571500" indent="-571500">
              <a:lnSpc>
                <a:spcPct val="150000"/>
              </a:lnSpc>
              <a:spcBef>
                <a:spcPct val="0"/>
              </a:spcBef>
              <a:buFont typeface="Arial" panose="020B0604020202020204" pitchFamily="34" charset="0"/>
              <a:buChar char="•"/>
            </a:pPr>
            <a:r>
              <a:rPr lang="en-US" sz="3400" u="sng" spc="-32" dirty="0">
                <a:solidFill>
                  <a:srgbClr val="FFFFFF"/>
                </a:solidFill>
                <a:latin typeface="Times New Roman" panose="02020603050405020304" pitchFamily="18" charset="0"/>
                <a:cs typeface="Times New Roman" panose="02020603050405020304" pitchFamily="18" charset="0"/>
              </a:rPr>
              <a:t>36,500,000</a:t>
            </a:r>
            <a:r>
              <a:rPr lang="en-US" sz="3400" spc="-32" dirty="0">
                <a:solidFill>
                  <a:srgbClr val="FFFFFF"/>
                </a:solidFill>
                <a:latin typeface="Times New Roman" panose="02020603050405020304" pitchFamily="18" charset="0"/>
                <a:cs typeface="Times New Roman" panose="02020603050405020304" pitchFamily="18" charset="0"/>
              </a:rPr>
              <a:t> pieces of content</a:t>
            </a:r>
          </a:p>
          <a:p>
            <a:pPr>
              <a:lnSpc>
                <a:spcPct val="150000"/>
              </a:lnSpc>
              <a:spcBef>
                <a:spcPct val="0"/>
              </a:spcBef>
            </a:pPr>
            <a:r>
              <a:rPr lang="en-US" sz="3400" spc="-32" dirty="0" smtClean="0">
                <a:solidFill>
                  <a:srgbClr val="FFFFFF"/>
                </a:solidFill>
                <a:latin typeface="Times New Roman" panose="02020603050405020304" pitchFamily="18" charset="0"/>
                <a:cs typeface="Times New Roman" panose="02020603050405020304" pitchFamily="18" charset="0"/>
              </a:rPr>
              <a:t>     per </a:t>
            </a:r>
            <a:r>
              <a:rPr lang="en-US" sz="3400" spc="-32" dirty="0">
                <a:solidFill>
                  <a:srgbClr val="FFFFFF"/>
                </a:solidFill>
                <a:latin typeface="Times New Roman" panose="02020603050405020304" pitchFamily="18" charset="0"/>
                <a:cs typeface="Times New Roman" panose="02020603050405020304" pitchFamily="18" charset="0"/>
              </a:rPr>
              <a:t>year!</a:t>
            </a:r>
          </a:p>
          <a:p>
            <a:pPr>
              <a:lnSpc>
                <a:spcPts val="4480"/>
              </a:lnSpc>
            </a:pPr>
            <a:endParaRPr lang="en-US" sz="3400" spc="-32"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p:cNvSpPr txBox="1"/>
          <p:nvPr/>
        </p:nvSpPr>
        <p:spPr>
          <a:xfrm>
            <a:off x="14266053" y="4728000"/>
            <a:ext cx="3703318" cy="830997"/>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Andrew </a:t>
            </a:r>
            <a:r>
              <a:rPr lang="en-US" sz="2400" b="1" dirty="0">
                <a:latin typeface="Times New Roman" panose="02020603050405020304" pitchFamily="18" charset="0"/>
                <a:cs typeface="Times New Roman" panose="02020603050405020304" pitchFamily="18" charset="0"/>
              </a:rPr>
              <a:t>Fleming </a:t>
            </a:r>
            <a:endParaRPr lang="en-US" sz="2400" b="1"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Chief Technical Architect)</a:t>
            </a:r>
          </a:p>
        </p:txBody>
      </p:sp>
      <p:sp>
        <p:nvSpPr>
          <p:cNvPr id="34" name="TextBox 33"/>
          <p:cNvSpPr txBox="1"/>
          <p:nvPr/>
        </p:nvSpPr>
        <p:spPr>
          <a:xfrm>
            <a:off x="14266053" y="7800232"/>
            <a:ext cx="3703318" cy="830997"/>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Dheeraj</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Kulariya</a:t>
            </a:r>
            <a:endParaRPr lang="en-US" sz="2400" b="1"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(Data Analyst)</a:t>
            </a:r>
            <a:endParaRPr lang="en-US" sz="2400" b="1"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14266053" y="1696899"/>
            <a:ext cx="3703318"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Marcus </a:t>
            </a:r>
            <a:r>
              <a:rPr lang="en-US" sz="2400" b="1" dirty="0" err="1">
                <a:latin typeface="Times New Roman" panose="02020603050405020304" pitchFamily="18" charset="0"/>
                <a:cs typeface="Times New Roman" panose="02020603050405020304" pitchFamily="18" charset="0"/>
              </a:rPr>
              <a:t>Rompton</a:t>
            </a:r>
            <a:r>
              <a:rPr lang="en-US" sz="2400" b="1" dirty="0">
                <a:latin typeface="Times New Roman" panose="02020603050405020304" pitchFamily="18" charset="0"/>
                <a:cs typeface="Times New Roman" panose="02020603050405020304" pitchFamily="18" charset="0"/>
              </a:rPr>
              <a:t> </a:t>
            </a:r>
            <a:endParaRPr lang="en-US" sz="2400" b="1"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Senior Principle)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6">
            <a:extLst>
              <a:ext uri="{FF2B5EF4-FFF2-40B4-BE49-F238E27FC236}">
                <a16:creationId xmlns:a16="http://schemas.microsoft.com/office/drawing/2014/main" id="{FC91EAB9-96A1-4064-9846-10A08A7AC0A4}"/>
              </a:ext>
            </a:extLst>
          </p:cNvPr>
          <p:cNvSpPr txBox="1"/>
          <p:nvPr/>
        </p:nvSpPr>
        <p:spPr>
          <a:xfrm>
            <a:off x="4520916" y="1669466"/>
            <a:ext cx="3486092" cy="355867"/>
          </a:xfrm>
          <a:prstGeom prst="rect">
            <a:avLst/>
          </a:prstGeom>
        </p:spPr>
        <p:txBody>
          <a:bodyPr lIns="0" tIns="0" rIns="0" bIns="0" rtlCol="0" anchor="t">
            <a:spAutoFit/>
          </a:bodyPr>
          <a:lstStyle/>
          <a:p>
            <a:pPr>
              <a:lnSpc>
                <a:spcPts val="2659"/>
              </a:lnSpc>
            </a:pPr>
            <a:r>
              <a:rPr lang="en-US" sz="3200" spc="-18" dirty="0">
                <a:solidFill>
                  <a:srgbClr val="FFFFFF"/>
                </a:solidFill>
                <a:latin typeface="Times New Roman" panose="02020603050405020304" pitchFamily="18" charset="0"/>
                <a:cs typeface="Times New Roman" panose="02020603050405020304" pitchFamily="18" charset="0"/>
              </a:rPr>
              <a:t>Data Understanding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6419908" y="3281150"/>
            <a:ext cx="3486092" cy="355867"/>
          </a:xfrm>
          <a:prstGeom prst="rect">
            <a:avLst/>
          </a:prstGeom>
        </p:spPr>
        <p:txBody>
          <a:bodyPr lIns="0" tIns="0" rIns="0" bIns="0" rtlCol="0" anchor="t">
            <a:spAutoFit/>
          </a:bodyPr>
          <a:lstStyle/>
          <a:p>
            <a:pPr>
              <a:lnSpc>
                <a:spcPts val="2659"/>
              </a:lnSpc>
            </a:pPr>
            <a:r>
              <a:rPr lang="en-US" sz="3200" spc="-18" dirty="0">
                <a:solidFill>
                  <a:srgbClr val="FFFFFF"/>
                </a:solidFill>
                <a:latin typeface="Times New Roman" panose="02020603050405020304" pitchFamily="18" charset="0"/>
                <a:cs typeface="Times New Roman" panose="02020603050405020304" pitchFamily="18" charset="0"/>
              </a:rPr>
              <a:t>Data </a:t>
            </a:r>
            <a:r>
              <a:rPr lang="en-US" sz="3200" spc="-18" dirty="0" smtClean="0">
                <a:solidFill>
                  <a:srgbClr val="FFFFFF"/>
                </a:solidFill>
                <a:latin typeface="Times New Roman" panose="02020603050405020304" pitchFamily="18" charset="0"/>
                <a:cs typeface="Times New Roman" panose="02020603050405020304" pitchFamily="18" charset="0"/>
              </a:rPr>
              <a:t>Cleaning</a:t>
            </a:r>
            <a:endParaRPr lang="en-US" sz="3200" spc="-18" dirty="0">
              <a:solidFill>
                <a:srgbClr val="FFFFFF"/>
              </a:solidFill>
              <a:latin typeface="Times New Roman" panose="02020603050405020304" pitchFamily="18" charset="0"/>
              <a:cs typeface="Times New Roman" panose="02020603050405020304" pitchFamily="18" charset="0"/>
            </a:endParaRPr>
          </a:p>
        </p:txBody>
      </p:sp>
      <p:sp>
        <p:nvSpPr>
          <p:cNvPr id="42" name="TextBox 36">
            <a:extLst>
              <a:ext uri="{FF2B5EF4-FFF2-40B4-BE49-F238E27FC236}">
                <a16:creationId xmlns:a16="http://schemas.microsoft.com/office/drawing/2014/main" id="{FC91EAB9-96A1-4064-9846-10A08A7AC0A4}"/>
              </a:ext>
            </a:extLst>
          </p:cNvPr>
          <p:cNvSpPr txBox="1"/>
          <p:nvPr/>
        </p:nvSpPr>
        <p:spPr>
          <a:xfrm>
            <a:off x="8324908" y="4902359"/>
            <a:ext cx="3486092" cy="355867"/>
          </a:xfrm>
          <a:prstGeom prst="rect">
            <a:avLst/>
          </a:prstGeom>
        </p:spPr>
        <p:txBody>
          <a:bodyPr lIns="0" tIns="0" rIns="0" bIns="0" rtlCol="0" anchor="t">
            <a:spAutoFit/>
          </a:bodyPr>
          <a:lstStyle/>
          <a:p>
            <a:pPr>
              <a:lnSpc>
                <a:spcPts val="2659"/>
              </a:lnSpc>
            </a:pPr>
            <a:r>
              <a:rPr lang="en-US" sz="3200" spc="-18" dirty="0">
                <a:solidFill>
                  <a:srgbClr val="FFFFFF"/>
                </a:solidFill>
                <a:latin typeface="Times New Roman" panose="02020603050405020304" pitchFamily="18" charset="0"/>
                <a:cs typeface="Times New Roman" panose="02020603050405020304" pitchFamily="18" charset="0"/>
              </a:rPr>
              <a:t>Data </a:t>
            </a:r>
            <a:r>
              <a:rPr lang="en-US" sz="3200" spc="-18" dirty="0" smtClean="0">
                <a:solidFill>
                  <a:srgbClr val="FFFFFF"/>
                </a:solidFill>
                <a:latin typeface="Times New Roman" panose="02020603050405020304" pitchFamily="18" charset="0"/>
                <a:cs typeface="Times New Roman" panose="02020603050405020304" pitchFamily="18" charset="0"/>
              </a:rPr>
              <a:t>Modelling</a:t>
            </a:r>
            <a:endParaRPr lang="en-US" sz="3200" spc="-18" dirty="0">
              <a:solidFill>
                <a:srgbClr val="FFFFFF"/>
              </a:solidFill>
              <a:latin typeface="Times New Roman" panose="02020603050405020304" pitchFamily="18" charset="0"/>
              <a:cs typeface="Times New Roman" panose="02020603050405020304" pitchFamily="18" charset="0"/>
            </a:endParaRPr>
          </a:p>
        </p:txBody>
      </p:sp>
      <p:sp>
        <p:nvSpPr>
          <p:cNvPr id="43" name="TextBox 36">
            <a:extLst>
              <a:ext uri="{FF2B5EF4-FFF2-40B4-BE49-F238E27FC236}">
                <a16:creationId xmlns:a16="http://schemas.microsoft.com/office/drawing/2014/main" id="{FC91EAB9-96A1-4064-9846-10A08A7AC0A4}"/>
              </a:ext>
            </a:extLst>
          </p:cNvPr>
          <p:cNvSpPr txBox="1"/>
          <p:nvPr/>
        </p:nvSpPr>
        <p:spPr>
          <a:xfrm>
            <a:off x="10229908" y="6501873"/>
            <a:ext cx="3486092" cy="355867"/>
          </a:xfrm>
          <a:prstGeom prst="rect">
            <a:avLst/>
          </a:prstGeom>
        </p:spPr>
        <p:txBody>
          <a:bodyPr lIns="0" tIns="0" rIns="0" bIns="0" rtlCol="0" anchor="t">
            <a:spAutoFit/>
          </a:bodyPr>
          <a:lstStyle/>
          <a:p>
            <a:pPr>
              <a:lnSpc>
                <a:spcPts val="2659"/>
              </a:lnSpc>
            </a:pPr>
            <a:r>
              <a:rPr lang="en-US" sz="3200" spc="-18" dirty="0">
                <a:solidFill>
                  <a:srgbClr val="FFFFFF"/>
                </a:solidFill>
                <a:latin typeface="Times New Roman" panose="02020603050405020304" pitchFamily="18" charset="0"/>
                <a:cs typeface="Times New Roman" panose="02020603050405020304" pitchFamily="18" charset="0"/>
              </a:rPr>
              <a:t>Data </a:t>
            </a:r>
            <a:r>
              <a:rPr lang="en-US" sz="3200" spc="-18" dirty="0" smtClean="0">
                <a:solidFill>
                  <a:srgbClr val="FFFFFF"/>
                </a:solidFill>
                <a:latin typeface="Times New Roman" panose="02020603050405020304" pitchFamily="18" charset="0"/>
                <a:cs typeface="Times New Roman" panose="02020603050405020304" pitchFamily="18" charset="0"/>
              </a:rPr>
              <a:t>Analysis</a:t>
            </a:r>
            <a:endParaRPr lang="en-US" sz="3200" spc="-18" dirty="0">
              <a:solidFill>
                <a:srgbClr val="FFFFFF"/>
              </a:solidFill>
              <a:latin typeface="Times New Roman" panose="02020603050405020304" pitchFamily="18" charset="0"/>
              <a:cs typeface="Times New Roman" panose="02020603050405020304" pitchFamily="18" charset="0"/>
            </a:endParaRPr>
          </a:p>
        </p:txBody>
      </p:sp>
      <p:sp>
        <p:nvSpPr>
          <p:cNvPr id="44" name="TextBox 36">
            <a:extLst>
              <a:ext uri="{FF2B5EF4-FFF2-40B4-BE49-F238E27FC236}">
                <a16:creationId xmlns:a16="http://schemas.microsoft.com/office/drawing/2014/main" id="{FC91EAB9-96A1-4064-9846-10A08A7AC0A4}"/>
              </a:ext>
            </a:extLst>
          </p:cNvPr>
          <p:cNvSpPr txBox="1"/>
          <p:nvPr/>
        </p:nvSpPr>
        <p:spPr>
          <a:xfrm>
            <a:off x="11982508" y="8125727"/>
            <a:ext cx="3486092" cy="355867"/>
          </a:xfrm>
          <a:prstGeom prst="rect">
            <a:avLst/>
          </a:prstGeom>
        </p:spPr>
        <p:txBody>
          <a:bodyPr wrap="square" lIns="0" tIns="0" rIns="0" bIns="0" rtlCol="0" anchor="t">
            <a:spAutoFit/>
          </a:bodyPr>
          <a:lstStyle/>
          <a:p>
            <a:pPr>
              <a:lnSpc>
                <a:spcPts val="2659"/>
              </a:lnSpc>
            </a:pPr>
            <a:r>
              <a:rPr lang="en-US" sz="3200" spc="-18" dirty="0">
                <a:solidFill>
                  <a:srgbClr val="FFFFFF"/>
                </a:solidFill>
                <a:latin typeface="Times New Roman" panose="02020603050405020304" pitchFamily="18" charset="0"/>
                <a:cs typeface="Times New Roman" panose="02020603050405020304" pitchFamily="18" charset="0"/>
              </a:rPr>
              <a:t>Data </a:t>
            </a:r>
            <a:r>
              <a:rPr lang="en-US" sz="3200" spc="-18" dirty="0" smtClean="0">
                <a:solidFill>
                  <a:srgbClr val="FFFFFF"/>
                </a:solidFill>
                <a:latin typeface="Times New Roman" panose="02020603050405020304" pitchFamily="18" charset="0"/>
                <a:cs typeface="Times New Roman" panose="02020603050405020304" pitchFamily="18" charset="0"/>
              </a:rPr>
              <a:t>Insights</a:t>
            </a:r>
            <a:endParaRPr lang="en-US" sz="3200" spc="-18"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UNIQUE</a:t>
            </a:r>
          </a:p>
          <a:p>
            <a:pPr algn="ctr">
              <a:lnSpc>
                <a:spcPts val="3359"/>
              </a:lnSpc>
            </a:pPr>
            <a:r>
              <a:rPr lang="en-US" sz="2400" spc="-24" dirty="0">
                <a:solidFill>
                  <a:srgbClr val="000000"/>
                </a:solidFill>
                <a:latin typeface="Graphik Regular" panose="020B050303020206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15429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Graphik Regular" panose="020B050303020206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MONTH WITH </a:t>
            </a:r>
          </a:p>
          <a:p>
            <a:pPr algn="ctr">
              <a:lnSpc>
                <a:spcPts val="3359"/>
              </a:lnSpc>
            </a:pPr>
            <a:r>
              <a:rPr lang="en-US" sz="2400" spc="-24">
                <a:solidFill>
                  <a:srgbClr val="000000"/>
                </a:solidFill>
                <a:latin typeface="Graphik Regular" panose="020B050303020206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JANUARY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7">
            <a:extLst>
              <a:ext uri="{FF2B5EF4-FFF2-40B4-BE49-F238E27FC236}">
                <a16:creationId xmlns:a16="http://schemas.microsoft.com/office/drawing/2014/main" id="{C1C5466F-ED1E-4211-9463-E5D44BB4EE4E}"/>
              </a:ext>
            </a:extLst>
          </p:cNvPr>
          <p:cNvPicPr>
            <a:picLocks noChangeAspect="1"/>
          </p:cNvPicPr>
          <p:nvPr/>
        </p:nvPicPr>
        <p:blipFill>
          <a:blip r:embed="rId7"/>
          <a:srcRect/>
          <a:stretch>
            <a:fillRect/>
          </a:stretch>
        </p:blipFill>
        <p:spPr>
          <a:xfrm>
            <a:off x="4496753" y="1592190"/>
            <a:ext cx="9571772" cy="710262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7">
            <a:extLst>
              <a:ext uri="{FF2B5EF4-FFF2-40B4-BE49-F238E27FC236}">
                <a16:creationId xmlns:a16="http://schemas.microsoft.com/office/drawing/2014/main" id="{3EA21B4F-E0FD-4144-99D9-055DE2511AA5}"/>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1695</Words>
  <Application>Microsoft Office PowerPoint</Application>
  <PresentationFormat>Custom</PresentationFormat>
  <Paragraphs>147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Graphik Regular</vt:lpstr>
      <vt:lpstr>Arial</vt:lpstr>
      <vt:lpstr>Clear Sans Regular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shreeglass1999@gmail.com</cp:lastModifiedBy>
  <cp:revision>15</cp:revision>
  <dcterms:created xsi:type="dcterms:W3CDTF">2006-08-16T00:00:00Z</dcterms:created>
  <dcterms:modified xsi:type="dcterms:W3CDTF">2023-03-02T16:42:50Z</dcterms:modified>
  <dc:identifier>DAEhDyfaYKE</dc:identifier>
</cp:coreProperties>
</file>